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8" r:id="rId9"/>
    <p:sldId id="262" r:id="rId10"/>
    <p:sldId id="263" r:id="rId11"/>
    <p:sldId id="269" r:id="rId12"/>
    <p:sldId id="264" r:id="rId13"/>
    <p:sldId id="265" r:id="rId14"/>
    <p:sldId id="266" r:id="rId1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5290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92e6bbba7ab66dfaa42#tid=68f7000eba80cb000ac8dee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第二册  SJ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5608" y="2350008"/>
            <a:ext cx="2377440" cy="22768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9_1#1a3929484?vcp=1&amp;vop=1&amp;pid=a27743cce&amp;color=36,64,97&amp;vtp=1&amp;bt=1&amp;bbb=1"/>
              <p:cNvSpPr/>
              <p:nvPr/>
            </p:nvSpPr>
            <p:spPr>
              <a:xfrm>
                <a:off x="539496" y="3353262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上的点，求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所成角的正弦值的最大值.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9_1#1a3929484?vcp=1&amp;vop=1&amp;pid=a27743cce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53262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AN.10_1#1a3929484?htil=3&amp;vcp=1&amp;vop=1&amp;pid=a27743cce&amp;color=36,64,97&amp;tib=255,255,255&amp;vtp=1" descr="preencoded.png">
            <a:extLst>
              <a:ext uri="{FF2B5EF4-FFF2-40B4-BE49-F238E27FC236}">
                <a16:creationId xmlns:a16="http://schemas.microsoft.com/office/drawing/2014/main" id="{4043EEB4-9C81-895E-E62F-D8C4E2C8042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57779" y="974303"/>
            <a:ext cx="2505456" cy="2990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AN.10_2#1a3929484?htil=3&amp;vcp=1&amp;vop=1&amp;pid=a27743cce&amp;color=36,64,97&amp;vtp=1&amp;bbb=1&amp;hb=1">
                <a:extLst>
                  <a:ext uri="{FF2B5EF4-FFF2-40B4-BE49-F238E27FC236}">
                    <a16:creationId xmlns:a16="http://schemas.microsoft.com/office/drawing/2014/main" id="{5610A463-74D6-0189-AE5A-9523CF3ED4F1}"/>
                  </a:ext>
                </a:extLst>
              </p:cNvPr>
              <p:cNvSpPr/>
              <p:nvPr/>
            </p:nvSpPr>
            <p:spPr>
              <a:xfrm>
                <a:off x="539496" y="828000"/>
                <a:ext cx="8476488" cy="12618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为坐标原点，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𝐷𝐴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的方向为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轴正方向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,建立如图所示的空间直角坐标系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𝑥𝑦𝑧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(1,1,0)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(0,0,1)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=(0,1,0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=(1,1,−1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（1）可设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,0,1)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𝐷𝑄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4_AN.10_2#1a3929484?htil=3&amp;vcp=1&amp;vop=1&amp;pid=a27743cce&amp;color=36,64,97&amp;vtp=1&amp;bbb=1&amp;hb=1">
                <a:extLst>
                  <a:ext uri="{FF2B5EF4-FFF2-40B4-BE49-F238E27FC236}">
                    <a16:creationId xmlns:a16="http://schemas.microsoft.com/office/drawing/2014/main" id="{5610A463-74D6-0189-AE5A-9523CF3ED4F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8476488" cy="1261872"/>
              </a:xfrm>
              <a:prstGeom prst="rect">
                <a:avLst/>
              </a:prstGeom>
              <a:blipFill>
                <a:blip r:embed="rId3"/>
                <a:stretch>
                  <a:fillRect l="-1727" b="-106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10_3#1a3929484?htil=3&amp;vcp=1&amp;vop=1&amp;pid=a27743cce&amp;color=36,64,97&amp;vtp=1&amp;bbb=1">
                <a:extLst>
                  <a:ext uri="{FF2B5EF4-FFF2-40B4-BE49-F238E27FC236}">
                    <a16:creationId xmlns:a16="http://schemas.microsoft.com/office/drawing/2014/main" id="{9D792C67-2BC9-725F-7BB3-98F3BCA740BC}"/>
                  </a:ext>
                </a:extLst>
              </p:cNvPr>
              <p:cNvSpPr/>
              <p:nvPr/>
            </p:nvSpPr>
            <p:spPr>
              <a:xfrm>
                <a:off x="539496" y="2122232"/>
                <a:ext cx="8476488" cy="409079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的法向量,</a:t>
                </a:r>
                <a:endParaRPr lang="en-US" altLang="zh-CN" sz="1800" dirty="0"/>
              </a:p>
              <a:p>
                <a:pPr latinLnBrk="1">
                  <a:lnSpc>
                    <a:spcPts val="6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𝒏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𝐷𝑄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𝒏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𝐷𝐶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𝑎𝑥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𝑧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可取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=(−1,0,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⟨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𝑃𝐵</m:t>
                            </m:r>
                          </m:e>
                        </m:acc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||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𝑃𝐵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𝑄𝐶𝐷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所成角为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+1|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den>
                        </m:f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且仅当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时等号成立,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𝑄𝐶𝐷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所成角的正弦值的最大值为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4_AN.10_3#1a3929484?htil=3&amp;vcp=1&amp;vop=1&amp;pid=a27743cce&amp;color=36,64,97&amp;vtp=1&amp;bbb=1">
                <a:extLst>
                  <a:ext uri="{FF2B5EF4-FFF2-40B4-BE49-F238E27FC236}">
                    <a16:creationId xmlns:a16="http://schemas.microsoft.com/office/drawing/2014/main" id="{9D792C67-2BC9-725F-7BB3-98F3BCA740B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22232"/>
                <a:ext cx="8476488" cy="4090797"/>
              </a:xfrm>
              <a:prstGeom prst="rect">
                <a:avLst/>
              </a:prstGeom>
              <a:blipFill>
                <a:blip r:embed="rId4"/>
                <a:stretch>
                  <a:fillRect l="-1727" t="-149" b="-20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409844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3_EX.11_1#a27743cce?vcp=1&amp;vop=1&amp;pid=658f3faec&amp;color=36,64,97&amp;vtp=1&amp;bt=1&amp;bbb=1&amp;hb=1"/>
              <p:cNvSpPr/>
              <p:nvPr/>
            </p:nvSpPr>
            <p:spPr>
              <a:xfrm>
                <a:off x="539496" y="2704737"/>
                <a:ext cx="11109960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（1）先由直线与平面垂直的判定定理得出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𝑃𝐷𝐶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,再由直线与平面平行的判定定理和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性质定理得出直线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,进而得出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𝑃𝐷𝐶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2）建立空间直角坐标系,设出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点的坐标，求出平面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的法向量,由法向量及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求出夹角的余弦值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，余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弦值的绝对值即为直线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𝑃𝐵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所成角的正弦值,再利用基本不等式求最值.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3_EX.11_1#a27743cce?vcp=1&amp;vop=1&amp;pid=658f3faec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04737"/>
                <a:ext cx="11109960" cy="1611440"/>
              </a:xfrm>
              <a:prstGeom prst="rect">
                <a:avLst/>
              </a:prstGeom>
              <a:blipFill>
                <a:blip r:embed="rId3"/>
                <a:stretch>
                  <a:fillRect l="-1317" r="-1207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3_BD.12_1#f7c9a49fd?vcp=1&amp;vop=1&amp;pid=658f3faec&amp;color=36,64,97&amp;vtp=1&amp;bt=1&amp;bbb=1&amp;hb=1"/>
              <p:cNvSpPr/>
              <p:nvPr/>
            </p:nvSpPr>
            <p:spPr>
              <a:xfrm>
                <a:off x="539496" y="927023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如图，在几何体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𝐴𝐵𝐶𝐷𝐸𝐹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𝐷𝐶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𝐶𝐵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，四边形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𝐴𝐶𝐹𝐸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为矩形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，平面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𝐴𝐶𝐹𝐸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𝐶𝐹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3_BD.12_1#f7c9a49fd?vcp=1&amp;vop=1&amp;pid=658f3faec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927023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3_BD.12_2#f7c9a49fd?vcp=1&amp;vop=1&amp;pid=658f3faec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11496" y="1832152"/>
            <a:ext cx="1975104" cy="1764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BD.13_1#85069f154?vcp=1&amp;vop=1&amp;pid=f7c9a49fd&amp;color=36,64,97&amp;vtp=1&amp;bbb=1"/>
              <p:cNvSpPr/>
              <p:nvPr/>
            </p:nvSpPr>
            <p:spPr>
              <a:xfrm>
                <a:off x="539496" y="372445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求证：平面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𝐹𝐵𝐶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𝐴𝐶𝐹𝐸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4_BD.13_1#85069f154?vcp=1&amp;vop=1&amp;pid=f7c9a49f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24452"/>
                <a:ext cx="11109960" cy="360680"/>
              </a:xfrm>
              <a:prstGeom prst="rect">
                <a:avLst/>
              </a:prstGeom>
              <a:blipFill>
                <a:blip r:embed="rId5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4_AN.14_1#85069f154?vcp=1&amp;vop=1&amp;pid=f7c9a49fd&amp;color=36,64,97&amp;vtp=1&amp;bbb=1&amp;hb=1"/>
              <p:cNvSpPr/>
              <p:nvPr/>
            </p:nvSpPr>
            <p:spPr>
              <a:xfrm>
                <a:off x="539496" y="4088942"/>
                <a:ext cx="11109960" cy="202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在四边形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中，由余弦定理得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𝐴𝐶𝐹𝐸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𝐴𝐶𝐹𝐸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∩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𝐴𝐶𝐹𝐸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𝐹𝐵𝐶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𝐹𝐵𝐶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𝐴𝐶𝐹𝐸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O_4_AN.14_1#85069f154?vcp=1&amp;vop=1&amp;pid=f7c9a49fd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088942"/>
                <a:ext cx="11109960" cy="2027555"/>
              </a:xfrm>
              <a:prstGeom prst="rect">
                <a:avLst/>
              </a:prstGeom>
              <a:blipFill>
                <a:blip r:embed="rId6"/>
                <a:stretch>
                  <a:fillRect l="-1317" r="-933" b="-69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15_1#99ef9760e?vcp=1&amp;vop=1&amp;pid=f7c9a49fd&amp;color=36,64,97&amp;vtp=1&amp;bt=1&amp;bbb=1&amp;hb=1"/>
              <p:cNvSpPr/>
              <p:nvPr/>
            </p:nvSpPr>
            <p:spPr>
              <a:xfrm>
                <a:off x="539496" y="1046307"/>
                <a:ext cx="11109960" cy="684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在线段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上运动，设平面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𝑀𝐴𝐵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𝐹𝐶𝐵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所成二面角的平面角为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，试求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值范围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BD.15_1#99ef9760e?vcp=1&amp;vop=1&amp;pid=f7c9a49fd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046307"/>
                <a:ext cx="11109960" cy="684530"/>
              </a:xfrm>
              <a:prstGeom prst="rect">
                <a:avLst/>
              </a:prstGeom>
              <a:blipFill>
                <a:blip r:embed="rId3"/>
                <a:stretch>
                  <a:fillRect l="-1317" t="-3571" b="-205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AN.16_1#99ef9760e?htil=4&amp;vcp=1&amp;vop=1&amp;pid=f7c9a49fd&amp;color=36,64,97&amp;tib=255,255,255&amp;vtp=1&amp;hs=1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44584" y="1427434"/>
            <a:ext cx="2386584" cy="2359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16_2#99ef9760e?htil=4&amp;vcp=1&amp;vop=1&amp;pid=f7c9a49fd&amp;color=36,64,97&amp;vtp=1&amp;bbb=1&amp;hb=1&amp;hs=1"/>
              <p:cNvSpPr/>
              <p:nvPr/>
            </p:nvSpPr>
            <p:spPr>
              <a:xfrm>
                <a:off x="539496" y="1741251"/>
                <a:ext cx="8586216" cy="7284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由（1）可建立如图所示的空间直角坐标系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𝑥𝑦𝑧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𝐹𝑀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(0≤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,0,0</m:t>
                    </m:r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(0,1,0)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4_AN.16_2#99ef9760e?htil=4&amp;vcp=1&amp;vop=1&amp;pid=f7c9a49fd&amp;color=36,64,97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41251"/>
                <a:ext cx="8586216" cy="728409"/>
              </a:xfrm>
              <a:prstGeom prst="rect">
                <a:avLst/>
              </a:prstGeom>
              <a:blipFill>
                <a:blip r:embed="rId5"/>
                <a:stretch>
                  <a:fillRect l="-1705" t="-840" r="-1136" b="-193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4_AN.16_3#99ef9760e?htil=4&amp;vcp=1&amp;vop=1&amp;pid=f7c9a49fd&amp;color=36,64,97&amp;vtp=1&amp;bbb=1&amp;hb=1&amp;hs=1"/>
              <p:cNvSpPr/>
              <p:nvPr/>
            </p:nvSpPr>
            <p:spPr>
              <a:xfrm>
                <a:off x="539496" y="2481280"/>
                <a:ext cx="8586216" cy="16174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,−1,1)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00" dirty="0"/>
              </a:p>
              <a:p>
                <a:pPr latinLnBrk="1">
                  <a:lnSpc>
                    <a:spcPts val="6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𝑀𝐴𝐵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的法向量，由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1" i="1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𝒏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𝐴𝐵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1" i="1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𝒏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𝐵𝑀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e>
                            </m:rad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𝜆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𝑧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𝑀𝐴𝐵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的一个法向量为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O_4_AN.16_3#99ef9760e?htil=4&amp;vcp=1&amp;vop=1&amp;pid=f7c9a49fd&amp;color=36,64,97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81280"/>
                <a:ext cx="8586216" cy="1617409"/>
              </a:xfrm>
              <a:prstGeom prst="rect">
                <a:avLst/>
              </a:prstGeom>
              <a:blipFill>
                <a:blip r:embed="rId6"/>
                <a:stretch>
                  <a:fillRect l="-1705" b="-90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4_AN.16_3#99ef9760e?htil=4&amp;vcp=1&amp;vop=1&amp;pid=f7c9a49fd&amp;color=36,64,97&amp;vtp=1&amp;bbb=1&amp;hb=1&amp;hs=1">
                <a:extLst>
                  <a:ext uri="{FF2B5EF4-FFF2-40B4-BE49-F238E27FC236}">
                    <a16:creationId xmlns:a16="http://schemas.microsoft.com/office/drawing/2014/main" id="{3D7E0ADA-B88D-20CB-3ECD-8EFE611B5A30}"/>
                  </a:ext>
                </a:extLst>
              </p:cNvPr>
              <p:cNvSpPr/>
              <p:nvPr/>
            </p:nvSpPr>
            <p:spPr>
              <a:xfrm>
                <a:off x="539995" y="4098690"/>
                <a:ext cx="11112011" cy="188074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易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=(1,0,0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𝐹𝐶𝐵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的一个法向量，</a:t>
                </a:r>
              </a:p>
              <a:p>
                <a:pPr latinLnBrk="1">
                  <a:lnSpc>
                    <a:spcPts val="50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||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1+3+(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e>
                            </m:rad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𝜆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e>
                            </m:rad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𝜆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+4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∵0≤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有最小值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有最大值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的取值范围是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6" name="QO_4_AN.16_3#99ef9760e?htil=4&amp;vcp=1&amp;vop=1&amp;pid=f7c9a49fd&amp;color=36,64,97&amp;vtp=1&amp;bbb=1&amp;hb=1&amp;hs=1">
                <a:extLst>
                  <a:ext uri="{FF2B5EF4-FFF2-40B4-BE49-F238E27FC236}">
                    <a16:creationId xmlns:a16="http://schemas.microsoft.com/office/drawing/2014/main" id="{3D7E0ADA-B88D-20CB-3ECD-8EFE611B5A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4098690"/>
                <a:ext cx="11112011" cy="1880743"/>
              </a:xfrm>
              <a:prstGeom prst="rect">
                <a:avLst/>
              </a:prstGeom>
              <a:blipFill>
                <a:blip r:embed="rId7"/>
                <a:stretch>
                  <a:fillRect l="-1317" t="-1294" b="-453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e777d5e05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e777d5e05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第6章</a:t>
            </a:r>
            <a:endParaRPr lang="en-US" altLang="zh-CN" sz="5400" dirty="0"/>
          </a:p>
        </p:txBody>
      </p:sp>
      <p:sp>
        <p:nvSpPr>
          <p:cNvPr id="4" name="C_1_BD#e777d5e05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空间向量与立体几何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658f3faec.fixed?vcp=1&amp;pid=e777d5e05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658f3faec.fixed?vcp=1&amp;pid=e777d5e05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200"/>
              </a:lnSpc>
            </a:pPr>
            <a:r>
              <a:rPr lang="en-US" altLang="zh-CN" sz="42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专题1</a:t>
            </a:r>
            <a:endParaRPr lang="en-US" altLang="zh-CN" sz="4200" dirty="0"/>
          </a:p>
        </p:txBody>
      </p:sp>
      <p:sp>
        <p:nvSpPr>
          <p:cNvPr id="4" name="C_2_BD#658f3faec.fixed?vcp=1&amp;pid=e777d5e05&amp;color=61,88,159&amp;vtp=1&amp;bbb=1&amp;hb=1"/>
          <p:cNvSpPr/>
          <p:nvPr/>
        </p:nvSpPr>
        <p:spPr>
          <a:xfrm>
            <a:off x="4315968" y="2587752"/>
            <a:ext cx="7671816" cy="181806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7600"/>
              </a:lnSpc>
            </a:pPr>
            <a:r>
              <a:rPr lang="en-US" altLang="zh-CN" sz="42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空间中的翻折问题、最值</a:t>
            </a:r>
            <a:r>
              <a:rPr lang="en-US" altLang="zh-CN" sz="4200" b="0" i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（取值</a:t>
            </a:r>
          </a:p>
          <a:p>
            <a:pPr latinLnBrk="1">
              <a:lnSpc>
                <a:spcPts val="7400"/>
              </a:lnSpc>
            </a:pPr>
            <a:r>
              <a:rPr lang="en-US" altLang="zh-CN" sz="4200" b="0" i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范围</a:t>
            </a:r>
            <a:r>
              <a:rPr lang="en-US" altLang="zh-CN" sz="42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）问题</a:t>
            </a:r>
            <a:endParaRPr lang="en-US" altLang="zh-CN" sz="42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3_BD.1_1#82f092299?vcp=1&amp;vop=1&amp;pid=658f3faec&amp;color=36,64,97&amp;vtp=1&amp;bt=1&amp;bbb=1&amp;hb=1"/>
              <p:cNvSpPr/>
              <p:nvPr/>
            </p:nvSpPr>
            <p:spPr>
              <a:xfrm>
                <a:off x="539496" y="1924862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如图①，已知正方形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的边长为2，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的中点，将正方形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折成如图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②所示的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二面角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，且二面角的大小为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在线段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（包含端点）上运动，连接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3_BD.1_1#82f092299?vcp=1&amp;vop=1&amp;pid=658f3faec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24862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r="-714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3_BD.1_2#82f092299?vcp=1&amp;vop=1&amp;pid=658f3faec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75888" y="2829991"/>
            <a:ext cx="4837176" cy="2313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AN.3_1#43f883697?iti=1&amp;htil=1&amp;vcp=1&amp;vop=1&amp;pid=82f092299&amp;color=36,64,97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45668" y="892009"/>
            <a:ext cx="2350008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2_1#43f883697?htil=1&amp;vcp=1&amp;vop=1&amp;pid=82f092299&amp;color=36,64,97&amp;vtp=1&amp;bt=1&amp;bbb=1&amp;hb=1&amp;hs=1"/>
              <p:cNvSpPr/>
              <p:nvPr/>
            </p:nvSpPr>
            <p:spPr>
              <a:xfrm>
                <a:off x="539496" y="828000"/>
                <a:ext cx="8622792" cy="7065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𝑀𝐹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𝐴𝐷𝐸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的交点为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，试确定点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的位置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，并证明直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线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𝑂𝐷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𝐸𝑀𝐶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4_BD.2_1#43f883697?htil=1&amp;vcp=1&amp;vop=1&amp;pid=82f092299&amp;color=36,64,97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8622792" cy="706565"/>
              </a:xfrm>
              <a:prstGeom prst="rect">
                <a:avLst/>
              </a:prstGeom>
              <a:blipFill>
                <a:blip r:embed="rId4"/>
                <a:stretch>
                  <a:fillRect l="-1697" t="-1724" r="-1485" b="-189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3_2#43f883697?vcp=1&amp;vop=1&amp;pid=82f092299&amp;color=36,64,97&amp;vtp=1&amp;bbb=1&amp;hb=1&amp;hs=1"/>
              <p:cNvSpPr/>
              <p:nvPr/>
            </p:nvSpPr>
            <p:spPr>
              <a:xfrm>
                <a:off x="539496" y="2841586"/>
                <a:ext cx="11109960" cy="7065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𝐴𝐵𝐹𝐸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𝐴𝐵𝐹𝐸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内，也在平面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内，所以点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𝐴𝐵𝐹𝐸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的交线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即直线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上，延长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𝐸𝐴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𝐹𝑀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交于点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，连接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，如图③所示.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4_AN.3_2#43f883697?vcp=1&amp;vop=1&amp;pid=82f092299&amp;color=36,64,97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41586"/>
                <a:ext cx="11109960" cy="706565"/>
              </a:xfrm>
              <a:prstGeom prst="rect">
                <a:avLst/>
              </a:prstGeom>
              <a:blipFill>
                <a:blip r:embed="rId5"/>
                <a:stretch>
                  <a:fillRect l="-1317" t="-1724" b="-198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4_AN.3_3#43f883697?vcp=1&amp;vop=1&amp;pid=82f092299&amp;color=36,64,97&amp;vtp=1&amp;bbb=1"/>
          <p:cNvSpPr/>
          <p:nvPr/>
        </p:nvSpPr>
        <p:spPr>
          <a:xfrm>
            <a:off x="539496" y="3550627"/>
            <a:ext cx="11109960" cy="3352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图③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4_AN.3_4#43f883697?vcp=1&amp;vop=1&amp;pid=82f092299&amp;color=36,64,97&amp;vtp=1&amp;bbb=1&amp;hb=1"/>
              <p:cNvSpPr/>
              <p:nvPr/>
            </p:nvSpPr>
            <p:spPr>
              <a:xfrm>
                <a:off x="539496" y="3898480"/>
                <a:ext cx="11109960" cy="22305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的中点，所以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𝑂𝐴𝑀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≌△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𝐹𝐵𝑀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𝑂𝑀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𝐹𝑀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的延长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线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上且与点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间的距离为1.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连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，因为四边形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𝐶𝐷𝐸𝐹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为矩形，所以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的中点.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连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𝑀𝑁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𝑀𝑁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𝐷𝑂𝐹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的中位线，所以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𝑀𝑁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𝑀𝑁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𝐸𝑀𝐶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⊄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𝐸𝑀𝐶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𝐸𝑀𝐶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O_4_AN.3_4#43f883697?vcp=1&amp;vop=1&amp;pid=82f092299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898480"/>
                <a:ext cx="11109960" cy="2230565"/>
              </a:xfrm>
              <a:prstGeom prst="rect">
                <a:avLst/>
              </a:prstGeom>
              <a:blipFill>
                <a:blip r:embed="rId6"/>
                <a:stretch>
                  <a:fillRect l="-1317" t="-548" r="-55" b="-630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4_1#b84567713?vcp=1&amp;vop=1&amp;pid=82f092299&amp;color=36,64,97&amp;vtp=1&amp;bt=1&amp;bbb=1&amp;hb=1"/>
              <p:cNvSpPr/>
              <p:nvPr/>
            </p:nvSpPr>
            <p:spPr>
              <a:xfrm>
                <a:off x="539496" y="891685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是否存在点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，使得直线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𝐸𝑀𝐶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所成的角为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？若存在，求此时平面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𝐸𝑀𝐶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𝐸𝐶𝐹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的夹角的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余弦值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；若不存在，请说明理由.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BD.4_1#b84567713?vcp=1&amp;vop=1&amp;pid=82f092299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91685"/>
                <a:ext cx="11109960" cy="773240"/>
              </a:xfrm>
              <a:prstGeom prst="rect">
                <a:avLst/>
              </a:prstGeom>
              <a:blipFill>
                <a:blip r:embed="rId3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AN.5_1#b84567713?iti=2&amp;htil=2&amp;vcp=1&amp;vop=1&amp;pid=82f092299&amp;color=36,64,97&amp;tib=255,255,255&amp;vtp=1&amp;hs=1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88874" y="1742966"/>
            <a:ext cx="2569464" cy="2596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4_AN.5_2#b84567713?iti=2&amp;htil=2&amp;vcp=1&amp;vop=1&amp;pid=82f092299&amp;color=36,64,97&amp;vtp=1&amp;bbb=1"/>
          <p:cNvSpPr/>
          <p:nvPr/>
        </p:nvSpPr>
        <p:spPr>
          <a:xfrm>
            <a:off x="10018812" y="4461147"/>
            <a:ext cx="509588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图④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4_AN.5_3#b84567713?htil=2&amp;vcp=1&amp;vop=1&amp;pid=82f092299&amp;color=36,64,97&amp;vtp=1&amp;bbb=1&amp;hb=1&amp;hs=1"/>
              <p:cNvSpPr/>
              <p:nvPr/>
            </p:nvSpPr>
            <p:spPr>
              <a:xfrm>
                <a:off x="539496" y="1669814"/>
                <a:ext cx="8403336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【解】如图④，由已知可得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∩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𝐴𝐷𝐸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𝐴𝐷𝐸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，由于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𝐴𝐵𝐹𝐸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𝐴𝐵𝐹𝐸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O_4_AN.5_3#b84567713?htil=2&amp;vcp=1&amp;vop=1&amp;pid=82f092299&amp;color=36,64,97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69814"/>
                <a:ext cx="8403336" cy="770255"/>
              </a:xfrm>
              <a:prstGeom prst="rect">
                <a:avLst/>
              </a:prstGeom>
              <a:blipFill>
                <a:blip r:embed="rId5"/>
                <a:stretch>
                  <a:fillRect l="-1742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4_AN.5_4#b84567713?htil=2&amp;vcp=1&amp;vop=1&amp;pid=82f092299&amp;color=36,64,97&amp;vtp=1&amp;bbb=1&amp;hb=1&amp;hs=1"/>
              <p:cNvSpPr/>
              <p:nvPr/>
            </p:nvSpPr>
            <p:spPr>
              <a:xfrm>
                <a:off x="539496" y="2451499"/>
                <a:ext cx="8403336" cy="268401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易知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为等边三角形，取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，连接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𝐷𝐻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𝐻𝐺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𝐷𝐻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𝐺𝐻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，根据面面垂直的性质定理可知,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𝐷𝐻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𝐴𝐵𝐹𝐸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𝐻𝐺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两两垂直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为坐标原点，建立如图④所示的空间直角坐标系，则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,0,0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(0,2,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𝐸𝐷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,0,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𝐸𝐶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,2,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O_4_AN.5_4#b84567713?htil=2&amp;vcp=1&amp;vop=1&amp;pid=82f092299&amp;color=36,64,97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51499"/>
                <a:ext cx="8403336" cy="2684018"/>
              </a:xfrm>
              <a:prstGeom prst="rect">
                <a:avLst/>
              </a:prstGeom>
              <a:blipFill>
                <a:blip r:embed="rId6"/>
                <a:stretch>
                  <a:fillRect l="-1742" r="-581" b="-31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4_AN.5_4#b84567713?htil=2&amp;vcp=1&amp;vop=1&amp;pid=82f092299&amp;color=36,64,97&amp;vtp=1&amp;bbb=1&amp;hb=1&amp;hs=1">
                <a:extLst>
                  <a:ext uri="{FF2B5EF4-FFF2-40B4-BE49-F238E27FC236}">
                    <a16:creationId xmlns:a16="http://schemas.microsoft.com/office/drawing/2014/main" id="{EC3D9BD7-67E1-3F42-3804-90EC6A3FB696}"/>
                  </a:ext>
                </a:extLst>
              </p:cNvPr>
              <p:cNvSpPr/>
              <p:nvPr/>
            </p:nvSpPr>
            <p:spPr>
              <a:xfrm>
                <a:off x="539995" y="5114880"/>
                <a:ext cx="11112011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,0)(0≤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𝐸𝑀𝐶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的法向量为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ct val="11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7" name="QO_4_AN.5_4#b84567713?htil=2&amp;vcp=1&amp;vop=1&amp;pid=82f092299&amp;color=36,64,97&amp;vtp=1&amp;bbb=1&amp;hb=1&amp;hs=1">
                <a:extLst>
                  <a:ext uri="{FF2B5EF4-FFF2-40B4-BE49-F238E27FC236}">
                    <a16:creationId xmlns:a16="http://schemas.microsoft.com/office/drawing/2014/main" id="{EC3D9BD7-67E1-3F42-3804-90EC6A3FB69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5114880"/>
                <a:ext cx="11112011" cy="838200"/>
              </a:xfrm>
              <a:prstGeom prst="rect">
                <a:avLst/>
              </a:prstGeom>
              <a:blipFill>
                <a:blip r:embed="rId7"/>
                <a:stretch>
                  <a:fillRect l="-1317" b="-108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AN.5_4#b84567713?htil=2&amp;vcp=1&amp;vop=1&amp;pid=82f092299&amp;color=36,64,97&amp;vtp=1&amp;bbb=1&amp;hb=1&amp;hs=1">
                <a:extLst>
                  <a:ext uri="{FF2B5EF4-FFF2-40B4-BE49-F238E27FC236}">
                    <a16:creationId xmlns:a16="http://schemas.microsoft.com/office/drawing/2014/main" id="{68E2546A-8208-0CFE-B092-1E4ADAB9D231}"/>
                  </a:ext>
                </a:extLst>
              </p:cNvPr>
              <p:cNvSpPr/>
              <p:nvPr/>
            </p:nvSpPr>
            <p:spPr>
              <a:xfrm>
                <a:off x="539995" y="875397"/>
                <a:ext cx="11112011" cy="5232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𝒎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𝐸𝑀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𝒎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𝐸𝐶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𝑎𝑦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ad>
                                  <m:radPr>
                                    <m:degHide m:val="on"/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3</m:t>
                                    </m:r>
                                  </m:e>
                                </m:rad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𝑧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,4−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𝐸𝑀𝐶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的一个法向量.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要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使直线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𝐸𝑀𝐶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所成的角为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⟨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𝐸𝐷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⟩|=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+3+(4−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以存在点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，使得直线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𝐸𝑀𝐶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所成的角为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，连接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，则易知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𝑄𝐴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𝐸𝐶𝐹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的一个法向量，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,0,0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𝑄𝐴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,0,−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以可设平面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𝐸𝐶𝐹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的一个法向量为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,0,−1)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𝐸𝑀𝐶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𝐸𝐶𝐹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的夹角为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ct val="11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2" name="QO_4_AN.5_4#b84567713?htil=2&amp;vcp=1&amp;vop=1&amp;pid=82f092299&amp;color=36,64,97&amp;vtp=1&amp;bbb=1&amp;hb=1&amp;hs=1">
                <a:extLst>
                  <a:ext uri="{FF2B5EF4-FFF2-40B4-BE49-F238E27FC236}">
                    <a16:creationId xmlns:a16="http://schemas.microsoft.com/office/drawing/2014/main" id="{68E2546A-8208-0CFE-B092-1E4ADAB9D2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875397"/>
                <a:ext cx="11112011" cy="5232400"/>
              </a:xfrm>
              <a:prstGeom prst="rect">
                <a:avLst/>
              </a:prstGeom>
              <a:blipFill>
                <a:blip r:embed="rId2"/>
                <a:stretch>
                  <a:fillRect l="-1317" b="-17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353661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AN.5_4#b84567713?htil=2&amp;vcp=1&amp;vop=1&amp;pid=82f092299&amp;color=36,64,97&amp;vtp=1&amp;bbb=1&amp;hb=1&amp;hs=1">
                <a:extLst>
                  <a:ext uri="{FF2B5EF4-FFF2-40B4-BE49-F238E27FC236}">
                    <a16:creationId xmlns:a16="http://schemas.microsoft.com/office/drawing/2014/main" id="{C93AE34E-2102-21EC-6B3C-4F822F7FC8A4}"/>
                  </a:ext>
                </a:extLst>
              </p:cNvPr>
              <p:cNvSpPr/>
              <p:nvPr/>
            </p:nvSpPr>
            <p:spPr>
              <a:xfrm>
                <a:off x="539995" y="1960930"/>
                <a:ext cx="11112011" cy="30940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6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𝒎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𝒎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||</m:t>
                        </m:r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+3+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49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64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𝒎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𝒎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||</m:t>
                        </m:r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27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+3+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25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综上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𝐸𝑀𝐶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𝐸𝐶𝐹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的夹角的余弦值为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AN.5_4#b84567713?htil=2&amp;vcp=1&amp;vop=1&amp;pid=82f092299&amp;color=36,64,97&amp;vtp=1&amp;bbb=1&amp;hb=1&amp;hs=1">
                <a:extLst>
                  <a:ext uri="{FF2B5EF4-FFF2-40B4-BE49-F238E27FC236}">
                    <a16:creationId xmlns:a16="http://schemas.microsoft.com/office/drawing/2014/main" id="{C93AE34E-2102-21EC-6B3C-4F822F7FC8A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1960930"/>
                <a:ext cx="11112011" cy="3094038"/>
              </a:xfrm>
              <a:prstGeom prst="rect">
                <a:avLst/>
              </a:prstGeom>
              <a:blipFill>
                <a:blip r:embed="rId2"/>
                <a:stretch>
                  <a:fillRect l="-1317" b="-27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7306780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3_BD.6_1#a27743cce?vcp=1&amp;vop=1&amp;pid=658f3faec&amp;color=36,64,97&amp;vtp=1&amp;bt=1&amp;bbb=1&amp;hb=1"/>
              <p:cNvSpPr/>
              <p:nvPr/>
            </p:nvSpPr>
            <p:spPr>
              <a:xfrm>
                <a:off x="539496" y="898378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[全国新高考Ⅰ2020·20,12分]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如图，四棱锥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的底面为正方形，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底面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．设平面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𝑃𝐵𝐶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的交线为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3_BD.6_1#a27743cce?vcp=1&amp;vop=1&amp;pid=658f3faec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98378"/>
                <a:ext cx="11109960" cy="773240"/>
              </a:xfrm>
              <a:prstGeom prst="rect">
                <a:avLst/>
              </a:prstGeom>
              <a:blipFill>
                <a:blip r:embed="rId3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3_BD.6_2#a27743cce?vcp=1&amp;vop=1&amp;pid=658f3faec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40447" y="1803507"/>
            <a:ext cx="2108058" cy="2222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BD.7_1#5b2ac6be2?vcp=1&amp;vop=1&amp;pid=a27743cce&amp;color=36,64,97&amp;vtp=1&amp;bbb=1"/>
              <p:cNvSpPr/>
              <p:nvPr/>
            </p:nvSpPr>
            <p:spPr>
              <a:xfrm>
                <a:off x="539496" y="4164577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证明: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𝑃𝐷𝐶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4_BD.7_1#5b2ac6be2?vcp=1&amp;vop=1&amp;pid=a27743cc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164577"/>
                <a:ext cx="11109960" cy="360680"/>
              </a:xfrm>
              <a:prstGeom prst="rect">
                <a:avLst/>
              </a:prstGeom>
              <a:blipFill>
                <a:blip r:embed="rId5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4_AN.8_1#5b2ac6be2?vcp=1&amp;vop=1&amp;pid=a27743cce&amp;color=36,64,97&amp;vtp=1&amp;bbb=1"/>
              <p:cNvSpPr/>
              <p:nvPr/>
            </p:nvSpPr>
            <p:spPr>
              <a:xfrm>
                <a:off x="539496" y="4529067"/>
                <a:ext cx="11109960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底面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底面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为正方形，所以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𝑃𝐷𝐶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⊄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𝑃𝐵𝐶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．因此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𝑃𝐷𝐶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4_AN.8_1#5b2ac6be2?vcp=1&amp;vop=1&amp;pid=a27743cc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529067"/>
                <a:ext cx="11109960" cy="1608455"/>
              </a:xfrm>
              <a:prstGeom prst="rect">
                <a:avLst/>
              </a:prstGeom>
              <a:blipFill>
                <a:blip r:embed="rId6"/>
                <a:stretch>
                  <a:fillRect l="-1317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1048</Words>
  <Application>Microsoft Office PowerPoint</Application>
  <PresentationFormat>宽屏</PresentationFormat>
  <Paragraphs>99</Paragraphs>
  <Slides>14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1" baseType="lpstr">
      <vt:lpstr>仿宋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2025-10-21T08:12:26Z</dcterms:created>
  <dcterms:modified xsi:type="dcterms:W3CDTF">2025-10-21T08:15:22Z</dcterms:modified>
  <cp:category/>
  <cp:contentStatus/>
</cp:coreProperties>
</file>